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5"/>
  </p:notesMasterIdLst>
  <p:handoutMasterIdLst>
    <p:handoutMasterId r:id="rId16"/>
  </p:handoutMasterIdLst>
  <p:sldIdLst>
    <p:sldId id="757" r:id="rId3"/>
    <p:sldId id="766" r:id="rId4"/>
    <p:sldId id="759" r:id="rId5"/>
    <p:sldId id="760" r:id="rId6"/>
    <p:sldId id="762" r:id="rId7"/>
    <p:sldId id="763" r:id="rId8"/>
    <p:sldId id="765" r:id="rId9"/>
    <p:sldId id="764" r:id="rId10"/>
    <p:sldId id="767" r:id="rId11"/>
    <p:sldId id="768" r:id="rId12"/>
    <p:sldId id="770" r:id="rId13"/>
    <p:sldId id="769" r:id="rId14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4483D0"/>
    <a:srgbClr val="1742A1"/>
    <a:srgbClr val="9A0000"/>
    <a:srgbClr val="9E7E38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68" autoAdjust="0"/>
  </p:normalViewPr>
  <p:slideViewPr>
    <p:cSldViewPr snapToGrid="0" snapToObjects="1">
      <p:cViewPr>
        <p:scale>
          <a:sx n="74" d="100"/>
          <a:sy n="74" d="100"/>
        </p:scale>
        <p:origin x="20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BAN 6025</a:t>
            </a: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701562" y="4860974"/>
            <a:ext cx="5158277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Choosing the “best” tree</a:t>
            </a:r>
            <a:br>
              <a:rPr lang="en-US" dirty="0"/>
            </a:br>
            <a:r>
              <a:rPr lang="en-US" dirty="0"/>
              <a:t>Telco Churn Example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FD64-6EC1-3EC8-88B9-CE82B799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FBA861-AFE6-0EE5-8A82-D3AAAFC30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0832" y="4691437"/>
            <a:ext cx="1842827" cy="9680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65BD6-67ED-7A44-B9B0-5E009BF8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8CDF4-4AD0-48CF-5501-B6CFB115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52" y="1284645"/>
            <a:ext cx="3569126" cy="2809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6574A-9C32-4C1F-E7C5-78D4120BF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600" y="1284645"/>
            <a:ext cx="3569126" cy="2809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0117F6-65CB-752E-203D-829B60F60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353" y="4691437"/>
            <a:ext cx="1928879" cy="9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6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3215-246E-8227-9235-80AF820B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449588"/>
            <a:ext cx="7556313" cy="1116106"/>
          </a:xfrm>
        </p:spPr>
        <p:txBody>
          <a:bodyPr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566DB1-FB0D-6894-1717-C03F34BA6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587359"/>
              </p:ext>
            </p:extLst>
          </p:nvPr>
        </p:nvGraphicFramePr>
        <p:xfrm>
          <a:off x="189781" y="2206925"/>
          <a:ext cx="8739063" cy="2628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302">
                  <a:extLst>
                    <a:ext uri="{9D8B030D-6E8A-4147-A177-3AD203B41FA5}">
                      <a16:colId xmlns:a16="http://schemas.microsoft.com/office/drawing/2014/main" val="2705821911"/>
                    </a:ext>
                  </a:extLst>
                </a:gridCol>
                <a:gridCol w="966159">
                  <a:extLst>
                    <a:ext uri="{9D8B030D-6E8A-4147-A177-3AD203B41FA5}">
                      <a16:colId xmlns:a16="http://schemas.microsoft.com/office/drawing/2014/main" val="2887196752"/>
                    </a:ext>
                  </a:extLst>
                </a:gridCol>
                <a:gridCol w="992037">
                  <a:extLst>
                    <a:ext uri="{9D8B030D-6E8A-4147-A177-3AD203B41FA5}">
                      <a16:colId xmlns:a16="http://schemas.microsoft.com/office/drawing/2014/main" val="3313902060"/>
                    </a:ext>
                  </a:extLst>
                </a:gridCol>
                <a:gridCol w="847530">
                  <a:extLst>
                    <a:ext uri="{9D8B030D-6E8A-4147-A177-3AD203B41FA5}">
                      <a16:colId xmlns:a16="http://schemas.microsoft.com/office/drawing/2014/main" val="657790339"/>
                    </a:ext>
                  </a:extLst>
                </a:gridCol>
                <a:gridCol w="971007">
                  <a:extLst>
                    <a:ext uri="{9D8B030D-6E8A-4147-A177-3AD203B41FA5}">
                      <a16:colId xmlns:a16="http://schemas.microsoft.com/office/drawing/2014/main" val="3540892045"/>
                    </a:ext>
                  </a:extLst>
                </a:gridCol>
                <a:gridCol w="971007">
                  <a:extLst>
                    <a:ext uri="{9D8B030D-6E8A-4147-A177-3AD203B41FA5}">
                      <a16:colId xmlns:a16="http://schemas.microsoft.com/office/drawing/2014/main" val="845340593"/>
                    </a:ext>
                  </a:extLst>
                </a:gridCol>
                <a:gridCol w="971007">
                  <a:extLst>
                    <a:ext uri="{9D8B030D-6E8A-4147-A177-3AD203B41FA5}">
                      <a16:colId xmlns:a16="http://schemas.microsoft.com/office/drawing/2014/main" val="2583815812"/>
                    </a:ext>
                  </a:extLst>
                </a:gridCol>
                <a:gridCol w="971007">
                  <a:extLst>
                    <a:ext uri="{9D8B030D-6E8A-4147-A177-3AD203B41FA5}">
                      <a16:colId xmlns:a16="http://schemas.microsoft.com/office/drawing/2014/main" val="2390608320"/>
                    </a:ext>
                  </a:extLst>
                </a:gridCol>
                <a:gridCol w="971007">
                  <a:extLst>
                    <a:ext uri="{9D8B030D-6E8A-4147-A177-3AD203B41FA5}">
                      <a16:colId xmlns:a16="http://schemas.microsoft.com/office/drawing/2014/main" val="2387950267"/>
                    </a:ext>
                  </a:extLst>
                </a:gridCol>
              </a:tblGrid>
              <a:tr h="3947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</a:p>
                    <a:p>
                      <a:pPr algn="ctr"/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AUC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AUC</a:t>
                      </a:r>
                    </a:p>
                    <a:p>
                      <a:pPr algn="ctr"/>
                      <a:r>
                        <a:rPr lang="en-US" sz="1600" dirty="0"/>
                        <a:t>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68913"/>
                  </a:ext>
                </a:extLst>
              </a:tr>
              <a:tr h="681334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0.8467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81505"/>
                  </a:ext>
                </a:extLst>
              </a:tr>
              <a:tr h="394741">
                <a:tc>
                  <a:txBody>
                    <a:bodyPr/>
                    <a:lstStyle/>
                    <a:p>
                      <a:r>
                        <a:rPr lang="en-US" dirty="0"/>
                        <a:t>Tuned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902881"/>
                  </a:ext>
                </a:extLst>
              </a:tr>
              <a:tr h="973334"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  <a:p>
                      <a:r>
                        <a:rPr lang="en-US" dirty="0"/>
                        <a:t>Samples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0.9157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86905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BE748-941C-4F29-630B-4665F6E4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58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D8E7-0C19-998F-16AF-CDF2CED9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32" y="173784"/>
            <a:ext cx="7556313" cy="1116106"/>
          </a:xfrm>
        </p:spPr>
        <p:txBody>
          <a:bodyPr/>
          <a:lstStyle/>
          <a:p>
            <a:r>
              <a:rPr lang="en-US" dirty="0"/>
              <a:t>Interpretation (Final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14DF-E8AA-2E3E-8F83-B6789752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6BA66-3998-E72E-DE74-C36B098B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8A6C1-09EF-E32B-85CF-B840F472A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6" y="1195287"/>
            <a:ext cx="7821846" cy="50540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F3F687F-2EBC-F027-0606-BF1884FCB7E1}"/>
              </a:ext>
            </a:extLst>
          </p:cNvPr>
          <p:cNvSpPr/>
          <p:nvPr/>
        </p:nvSpPr>
        <p:spPr>
          <a:xfrm>
            <a:off x="4704553" y="3286664"/>
            <a:ext cx="563875" cy="5461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51149-D0EB-F49C-DD8A-FD40AA30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57" y="3210665"/>
            <a:ext cx="737004" cy="74395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E79A1E7-1A11-F906-B31D-950EC5FAAAE5}"/>
              </a:ext>
            </a:extLst>
          </p:cNvPr>
          <p:cNvSpPr/>
          <p:nvPr/>
        </p:nvSpPr>
        <p:spPr>
          <a:xfrm>
            <a:off x="7392836" y="3332476"/>
            <a:ext cx="563875" cy="5003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C71-98F3-CB49-40C2-8D8C0558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Telco Churn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F7C50-23DC-9FF7-C935-6D8F8FAA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large telecommunications company is concerned because the percentage of customers who leave the company for another service provider is too high </a:t>
            </a:r>
          </a:p>
          <a:p>
            <a:r>
              <a:rPr lang="en-US" dirty="0"/>
              <a:t>They would like to identify customers who are likely to churn (switch wireless service providers) when their contract ends in order to develop a strategy for retaining valuable customers</a:t>
            </a:r>
          </a:p>
          <a:p>
            <a:r>
              <a:rPr lang="en-US" dirty="0"/>
              <a:t>A data dictionary is provided in the following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9E742-EDDE-5AAA-B783-7BA83CAD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9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28A1C-331F-431F-B59C-21E775877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DB8F2-6207-41F2-817A-2E03F4C60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D9B1866-3740-4D74-A8B4-C35BB16B3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76927"/>
              </p:ext>
            </p:extLst>
          </p:nvPr>
        </p:nvGraphicFramePr>
        <p:xfrm>
          <a:off x="411111" y="-8012"/>
          <a:ext cx="7122161" cy="679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73">
                  <a:extLst>
                    <a:ext uri="{9D8B030D-6E8A-4147-A177-3AD203B41FA5}">
                      <a16:colId xmlns:a16="http://schemas.microsoft.com/office/drawing/2014/main" val="4072491191"/>
                    </a:ext>
                  </a:extLst>
                </a:gridCol>
                <a:gridCol w="5015188">
                  <a:extLst>
                    <a:ext uri="{9D8B030D-6E8A-4147-A177-3AD203B41FA5}">
                      <a16:colId xmlns:a16="http://schemas.microsoft.com/office/drawing/2014/main" val="3272388003"/>
                    </a:ext>
                  </a:extLst>
                </a:gridCol>
              </a:tblGrid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17123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 of Residence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903090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Account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Weeks customer has been with the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103490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Area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digit area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53446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 digit phone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712010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Int’l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Does the customer have an international plan?  Yes/No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4217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 err="1"/>
                        <a:t>VMail</a:t>
                      </a:r>
                      <a:r>
                        <a:rPr lang="en-US" sz="14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Does the customer have a voicemail plan? Yes/No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34101"/>
                  </a:ext>
                </a:extLst>
              </a:tr>
              <a:tr h="319699">
                <a:tc>
                  <a:txBody>
                    <a:bodyPr/>
                    <a:lstStyle/>
                    <a:p>
                      <a:r>
                        <a:rPr lang="en-US" sz="1400" dirty="0" err="1"/>
                        <a:t>Vmail</a:t>
                      </a:r>
                      <a:r>
                        <a:rPr lang="en-US" sz="1400" dirty="0"/>
                        <a:t>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Voice mail messages received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186908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Day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Daytime calling minutes used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721871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Day 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of daytime calls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169749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Day 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Daytime calling charges per month in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766030"/>
                  </a:ext>
                </a:extLst>
              </a:tr>
              <a:tr h="303304">
                <a:tc>
                  <a:txBody>
                    <a:bodyPr/>
                    <a:lstStyle/>
                    <a:p>
                      <a:r>
                        <a:rPr lang="en-US" sz="1400" dirty="0"/>
                        <a:t>Eve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Evening calling minutes used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285199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Eve 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of evening calls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89977"/>
                  </a:ext>
                </a:extLst>
              </a:tr>
              <a:tr h="327897">
                <a:tc>
                  <a:txBody>
                    <a:bodyPr/>
                    <a:lstStyle/>
                    <a:p>
                      <a:r>
                        <a:rPr lang="en-US" sz="1400" dirty="0"/>
                        <a:t>Eve 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Evening calling charges per month in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278549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Night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Nightime</a:t>
                      </a:r>
                      <a:r>
                        <a:rPr lang="en-US" sz="1400" dirty="0"/>
                        <a:t> calling minutes used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96269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Night 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of nighttime calls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53180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Night 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Nightime</a:t>
                      </a:r>
                      <a:r>
                        <a:rPr lang="en-US" sz="1400" dirty="0"/>
                        <a:t> calling charges per month in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906606"/>
                  </a:ext>
                </a:extLst>
              </a:tr>
              <a:tr h="299630">
                <a:tc>
                  <a:txBody>
                    <a:bodyPr/>
                    <a:lstStyle/>
                    <a:p>
                      <a:r>
                        <a:rPr lang="en-US" sz="1400" dirty="0"/>
                        <a:t>Intl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International calling minutes used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15618"/>
                  </a:ext>
                </a:extLst>
              </a:tr>
              <a:tr h="303305">
                <a:tc>
                  <a:txBody>
                    <a:bodyPr/>
                    <a:lstStyle/>
                    <a:p>
                      <a:r>
                        <a:rPr lang="en-US" sz="1400" dirty="0"/>
                        <a:t>Intl 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of international calls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276468"/>
                  </a:ext>
                </a:extLst>
              </a:tr>
              <a:tr h="299241">
                <a:tc>
                  <a:txBody>
                    <a:bodyPr/>
                    <a:lstStyle/>
                    <a:p>
                      <a:r>
                        <a:rPr lang="en-US" sz="1400" dirty="0"/>
                        <a:t>Intl 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International calling charges per month in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188767"/>
                  </a:ext>
                </a:extLst>
              </a:tr>
              <a:tr h="30155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CustServ</a:t>
                      </a:r>
                      <a:r>
                        <a:rPr lang="en-US" sz="1400" dirty="0"/>
                        <a:t> 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of customer service calls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70781"/>
                  </a:ext>
                </a:extLst>
              </a:tr>
              <a:tr h="352398">
                <a:tc>
                  <a:txBody>
                    <a:bodyPr/>
                    <a:lstStyle/>
                    <a:p>
                      <a:r>
                        <a:rPr lang="en-US" sz="1400" dirty="0"/>
                        <a:t>Churn?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if the customer switched providers, 0 otherwise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344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76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2BA8-98A6-4D34-AAF5-5DAE07C0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baseline decision tree using </a:t>
            </a:r>
            <a:r>
              <a:rPr lang="en-US" dirty="0" err="1"/>
              <a:t>DecisionTreeClassifier</a:t>
            </a:r>
            <a:r>
              <a:rPr lang="en-US" dirty="0"/>
              <a:t> Defaults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FADAB-CC65-4382-AC7A-18CD4782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8EBDD-6F14-F1A5-8589-B5111AD9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647"/>
            <a:ext cx="9144000" cy="2866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3B5972-829B-C9E5-8E9B-2D9B383E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53" y="4932124"/>
            <a:ext cx="1649043" cy="800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9EF4F-E6EE-E0E4-E1D3-6B6844EA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95" y="4932124"/>
            <a:ext cx="1664710" cy="9025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0E9709-71DC-DC16-32BA-EA042B0C8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13" y="6018017"/>
            <a:ext cx="1246411" cy="489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5F95B1-1A76-94A7-E4FB-CFD6B50D8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072" y="6128482"/>
            <a:ext cx="1050187" cy="4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8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6612-F9A3-496F-AB4B-DB27622A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5" y="211903"/>
            <a:ext cx="7556313" cy="1116106"/>
          </a:xfrm>
        </p:spPr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max_depth</a:t>
            </a:r>
            <a:r>
              <a:rPr lang="en-US" dirty="0"/>
              <a:t> to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E57E5-24E4-4220-907C-83988A51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27D3C-A323-802A-EE84-247AF2A3A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7603"/>
            <a:ext cx="9144000" cy="2033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3FBC5-AE6D-D98E-CC1A-2C4E1CDFA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993" y="4662372"/>
            <a:ext cx="1728081" cy="953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0D8281-191E-F146-A2AE-184103D8C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13" y="4599950"/>
            <a:ext cx="1777372" cy="9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9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D249-6561-4F1C-BFA0-86AEFB94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2" y="221541"/>
            <a:ext cx="7556313" cy="1215310"/>
          </a:xfrm>
        </p:spPr>
        <p:txBody>
          <a:bodyPr/>
          <a:lstStyle/>
          <a:p>
            <a:r>
              <a:rPr lang="en-US" dirty="0"/>
              <a:t>What are the “best” parameter settings?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8668CE-7531-4CEC-99B0-5333B3BF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828DB-6BCE-4390-680E-DA6D80FC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6" y="1707550"/>
            <a:ext cx="5598543" cy="42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9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225A-30D3-45D6-8F37-387BE1E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“Tuned”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B6F79-C9BD-4AEF-B4E3-F368D63F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D059D-3DF9-37F1-F847-81A599B4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7" y="1295369"/>
            <a:ext cx="7956057" cy="38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60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D249-6561-4F1C-BFA0-86AEFB94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“Tuned”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8668CE-7531-4CEC-99B0-5333B3BF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2E4E7-AA65-54BC-9394-34E2F15C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1" y="1262063"/>
            <a:ext cx="3678710" cy="2895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6E180-7FA5-4047-4BCD-4B702B7B9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016" y="1262064"/>
            <a:ext cx="3678710" cy="289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1027FC-FAE8-5CFA-3AD0-136FE6223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271" y="4659662"/>
            <a:ext cx="2221295" cy="1143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7FC3DA-719C-11E3-3F3D-1DC2A9770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498" y="4659663"/>
            <a:ext cx="1897666" cy="11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1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46DC-ACEF-D15A-51AE-404BB38E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</a:t>
            </a:r>
            <a:r>
              <a:rPr lang="en-US" dirty="0" err="1"/>
              <a:t>min_samples_leaf</a:t>
            </a:r>
            <a:r>
              <a:rPr lang="en-US" dirty="0"/>
              <a:t>=10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D903-317D-A724-2C43-FD534DF0C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4EAF1-FEDD-19DC-0850-02C84C83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1A9CDB-AE75-44D2-1D11-D8354C31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8" y="1321282"/>
            <a:ext cx="7820893" cy="50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0614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30071</TotalTime>
  <Words>387</Words>
  <Application>Microsoft Office PowerPoint</Application>
  <PresentationFormat>On-screen Show (4:3)</PresentationFormat>
  <Paragraphs>117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Choosing the “best” tree Telco Churn Example</vt:lpstr>
      <vt:lpstr>Telco Churn Case</vt:lpstr>
      <vt:lpstr>PowerPoint Presentation</vt:lpstr>
      <vt:lpstr>Fit a baseline decision tree using DecisionTreeClassifier Defaults</vt:lpstr>
      <vt:lpstr>Change max_depth to 6</vt:lpstr>
      <vt:lpstr>What are the “best” parameter settings?</vt:lpstr>
      <vt:lpstr>“Tuned” Tree</vt:lpstr>
      <vt:lpstr>“Tuned” Tree</vt:lpstr>
      <vt:lpstr>Increase min_samples_leaf=10</vt:lpstr>
      <vt:lpstr>Assessment</vt:lpstr>
      <vt:lpstr>Model Comparison</vt:lpstr>
      <vt:lpstr>Interpretation (Final Model)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1069</cp:revision>
  <cp:lastPrinted>2016-10-04T20:26:21Z</cp:lastPrinted>
  <dcterms:created xsi:type="dcterms:W3CDTF">2014-09-07T15:36:25Z</dcterms:created>
  <dcterms:modified xsi:type="dcterms:W3CDTF">2023-10-31T16:19:41Z</dcterms:modified>
</cp:coreProperties>
</file>